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2"/>
  </p:notesMasterIdLst>
  <p:handoutMasterIdLst>
    <p:handoutMasterId r:id="rId43"/>
  </p:handoutMasterIdLst>
  <p:sldIdLst>
    <p:sldId id="257" r:id="rId2"/>
    <p:sldId id="346" r:id="rId3"/>
    <p:sldId id="352" r:id="rId4"/>
    <p:sldId id="280" r:id="rId5"/>
    <p:sldId id="349" r:id="rId6"/>
    <p:sldId id="389" r:id="rId7"/>
    <p:sldId id="337" r:id="rId8"/>
    <p:sldId id="281" r:id="rId9"/>
    <p:sldId id="283" r:id="rId10"/>
    <p:sldId id="288" r:id="rId11"/>
    <p:sldId id="313" r:id="rId12"/>
    <p:sldId id="282" r:id="rId13"/>
    <p:sldId id="284" r:id="rId14"/>
    <p:sldId id="285" r:id="rId15"/>
    <p:sldId id="286" r:id="rId16"/>
    <p:sldId id="289" r:id="rId17"/>
    <p:sldId id="290" r:id="rId18"/>
    <p:sldId id="350" r:id="rId19"/>
    <p:sldId id="320" r:id="rId20"/>
    <p:sldId id="360" r:id="rId21"/>
    <p:sldId id="297" r:id="rId22"/>
    <p:sldId id="298" r:id="rId23"/>
    <p:sldId id="356" r:id="rId24"/>
    <p:sldId id="358" r:id="rId25"/>
    <p:sldId id="361" r:id="rId26"/>
    <p:sldId id="351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62" r:id="rId35"/>
    <p:sldId id="383" r:id="rId36"/>
    <p:sldId id="384" r:id="rId37"/>
    <p:sldId id="385" r:id="rId38"/>
    <p:sldId id="307" r:id="rId39"/>
    <p:sldId id="387" r:id="rId40"/>
    <p:sldId id="388" r:id="rId4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C2C"/>
    <a:srgbClr val="D0D828"/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1" autoAdjust="0"/>
    <p:restoredTop sz="91093" autoAdjust="0"/>
  </p:normalViewPr>
  <p:slideViewPr>
    <p:cSldViewPr snapToGrid="0">
      <p:cViewPr varScale="1">
        <p:scale>
          <a:sx n="97" d="100"/>
          <a:sy n="97" d="100"/>
        </p:scale>
        <p:origin x="1432" y="19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Chronic kidney disease epidemiology collaboration formula/equation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6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Sander W. van der Laan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s.w.vanderlaan-2@umcutrecht.nl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77600"/>
            <a:ext cx="3170223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/>
              <a:t>Click to edit Master Style</a:t>
            </a:r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040734"/>
            <a:ext cx="762000" cy="7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46434"/>
            <a:ext cx="2796311" cy="7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517900"/>
            <a:ext cx="4135075" cy="1080000"/>
          </a:xfrm>
          <a:prstGeom prst="rect">
            <a:avLst/>
          </a:prstGeom>
        </p:spPr>
      </p:pic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6" y="4545873"/>
            <a:ext cx="96901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/>
              <a:t>Click to edit Master Style</a:t>
            </a:r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/>
              <a:t>Click to edit Master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7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1170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Sander W. van der Laan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s.w.vanderlaan-2@umcutrecht.nl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77600"/>
            <a:ext cx="3170223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0588" y="373876"/>
            <a:ext cx="4443412" cy="40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3788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373876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1170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Sander W. van der Laan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s.w.vanderlaan-2@umcutrecht.nl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77600"/>
            <a:ext cx="3170223" cy="82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3435376" cy="444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3139" y="568800"/>
            <a:ext cx="6900861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611290" y="2104800"/>
            <a:ext cx="553271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1170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Sander W. van der Laan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s.w.vanderlaan-2@umcutrecht.nl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77600"/>
            <a:ext cx="3170223" cy="82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139"/>
            <a:ext cx="3729038" cy="44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3138" y="304800"/>
            <a:ext cx="6900861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43138" y="1456928"/>
            <a:ext cx="553271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1170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Sander W. van der Laan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s.w.vanderlaan-2@umcutrecht.nl </a:t>
            </a:r>
            <a:r>
              <a:rPr lang="en-US" sz="1800" kern="1200" dirty="0">
                <a:solidFill>
                  <a:schemeClr val="bg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•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77600"/>
            <a:ext cx="3170223" cy="82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endParaRPr lang="en-US" sz="1800" dirty="0">
              <a:solidFill>
                <a:schemeClr val="bg2"/>
              </a:solidFill>
              <a:latin typeface="+mn-lt"/>
            </a:endParaRPr>
          </a:p>
          <a:p>
            <a:pPr algn="ctr"/>
            <a:r>
              <a:rPr lang="en-US" sz="1800" dirty="0">
                <a:solidFill>
                  <a:schemeClr val="bg2"/>
                </a:solidFill>
                <a:latin typeface="+mn-lt"/>
              </a:rPr>
              <a:t>s.w.vanderlaan-2@umcutrecht.nl • @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55863" y="5352732"/>
            <a:ext cx="4446562" cy="1293105"/>
            <a:chOff x="-574615" y="4381900"/>
            <a:chExt cx="4446562" cy="1293105"/>
          </a:xfrm>
        </p:grpSpPr>
        <p:pic>
          <p:nvPicPr>
            <p:cNvPr id="18" name="Picture 5" descr="C:\Users\HLCU\Documents\Cavadis BV\Media\AtheroExpress\AE Genomics\AE Genomics 2010 logo without text transparant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410" y="4403526"/>
              <a:ext cx="844537" cy="81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4615" y="4381900"/>
              <a:ext cx="2416162" cy="1293105"/>
            </a:xfrm>
            <a:prstGeom prst="rect">
              <a:avLst/>
            </a:prstGeom>
          </p:spPr>
        </p:pic>
      </p:grpSp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/>
              <a:t>Click to edit Master Style</a:t>
            </a:r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040734"/>
            <a:ext cx="762000" cy="7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46434"/>
            <a:ext cx="2796311" cy="730342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/>
              <a:t>Click to edit Master Style</a:t>
            </a:r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040734"/>
            <a:ext cx="762000" cy="7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46434"/>
            <a:ext cx="2796311" cy="7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74" r:id="rId3"/>
    <p:sldLayoutId id="2147483675" r:id="rId4"/>
    <p:sldLayoutId id="2147483676" r:id="rId5"/>
    <p:sldLayoutId id="2147483650" r:id="rId6"/>
    <p:sldLayoutId id="2147483651" r:id="rId7"/>
    <p:sldLayoutId id="2147483666" r:id="rId8"/>
    <p:sldLayoutId id="2147483672" r:id="rId9"/>
    <p:sldLayoutId id="2147483668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70" r:id="rId1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(null)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jp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Cystatin C and cardiovascular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Example Mendelian Randomization study</a:t>
            </a:r>
          </a:p>
        </p:txBody>
      </p:sp>
    </p:spTree>
    <p:extLst>
      <p:ext uri="{BB962C8B-B14F-4D97-AF65-F5344CB8AC3E}">
        <p14:creationId xmlns:p14="http://schemas.microsoft.com/office/powerpoint/2010/main" val="183967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1" y="2817875"/>
            <a:ext cx="3037344" cy="18303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Rho = 0.185 (R </a:t>
            </a:r>
            <a:r>
              <a:rPr lang="en-US" sz="2000"/>
              <a:t>= 0.176)</a:t>
            </a:r>
          </a:p>
          <a:p>
            <a:pPr marL="0" indent="0" algn="ctr">
              <a:buNone/>
            </a:pPr>
            <a:r>
              <a:rPr lang="en-US" sz="2000" dirty="0"/>
              <a:t>p = 1.10x10</a:t>
            </a:r>
            <a:r>
              <a:rPr lang="en-US" sz="2000" baseline="30000" dirty="0"/>
              <a:t>-7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838"/>
            <a:ext cx="9144000" cy="868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carotid plaques </a:t>
            </a:r>
            <a:r>
              <a:rPr lang="en-US" dirty="0" err="1"/>
              <a:t>CystC</a:t>
            </a:r>
            <a:r>
              <a:rPr lang="en-US" dirty="0"/>
              <a:t> positively correlates with the percentage of smooth muscle cells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38361"/>
            <a:ext cx="5943600" cy="4762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</a:p>
        </p:txBody>
      </p:sp>
    </p:spTree>
    <p:extLst>
      <p:ext uri="{BB962C8B-B14F-4D97-AF65-F5344CB8AC3E}">
        <p14:creationId xmlns:p14="http://schemas.microsoft.com/office/powerpoint/2010/main" val="121183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Shoulder region, clear staining for </a:t>
            </a:r>
            <a:r>
              <a:rPr lang="en-US" dirty="0" err="1"/>
              <a:t>CystC</a:t>
            </a:r>
            <a:endParaRPr lang="en-US" dirty="0"/>
          </a:p>
          <a:p>
            <a:r>
              <a:rPr lang="en-US" dirty="0"/>
              <a:t>Appears to be stronger in foamy cells, (foamy) smooth muscle cells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Carotid </a:t>
            </a:r>
            <a:r>
              <a:rPr lang="en-US" dirty="0" err="1"/>
              <a:t>endarterectomy</a:t>
            </a:r>
            <a:r>
              <a:rPr lang="en-US" dirty="0"/>
              <a:t> sample</a:t>
            </a:r>
          </a:p>
        </p:txBody>
      </p:sp>
      <p:pic>
        <p:nvPicPr>
          <p:cNvPr id="7" name="Picture 6" descr="20121126_carbrababant2-2_CST3_4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565"/>
            <a:ext cx="4500000" cy="3388235"/>
          </a:xfrm>
          <a:prstGeom prst="rect">
            <a:avLst/>
          </a:prstGeom>
        </p:spPr>
      </p:pic>
      <p:pic>
        <p:nvPicPr>
          <p:cNvPr id="8" name="Picture 7" descr="20121126_carbrababant2-2_CST3_10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3012565"/>
            <a:ext cx="4500000" cy="3388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</a:p>
        </p:txBody>
      </p:sp>
    </p:spTree>
    <p:extLst>
      <p:ext uri="{BB962C8B-B14F-4D97-AF65-F5344CB8AC3E}">
        <p14:creationId xmlns:p14="http://schemas.microsoft.com/office/powerpoint/2010/main" val="105328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CystC</a:t>
            </a:r>
            <a:r>
              <a:rPr lang="en-US" dirty="0"/>
              <a:t> in atherosclerosis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50" y="1247001"/>
            <a:ext cx="6534101" cy="51339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77776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best naturally occurring biomarker for human estimated glomerular filtration rate (</a:t>
            </a:r>
            <a:r>
              <a:rPr lang="en-US" dirty="0" err="1"/>
              <a:t>eGFR</a:t>
            </a:r>
            <a:r>
              <a:rPr lang="en-US" dirty="0"/>
              <a:t>)</a:t>
            </a:r>
          </a:p>
          <a:p>
            <a:r>
              <a:rPr lang="en-US" dirty="0"/>
              <a:t>It is a better biomarker than </a:t>
            </a:r>
            <a:r>
              <a:rPr lang="en-US" dirty="0" err="1"/>
              <a:t>creatinine</a:t>
            </a:r>
            <a:r>
              <a:rPr lang="en-US" dirty="0"/>
              <a:t> when </a:t>
            </a:r>
            <a:r>
              <a:rPr lang="en-US" dirty="0" err="1"/>
              <a:t>eGFR</a:t>
            </a:r>
            <a:r>
              <a:rPr lang="en-US" dirty="0"/>
              <a:t>&gt;90 (mL/min/1.73m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CystC</a:t>
            </a:r>
            <a:r>
              <a:rPr lang="en-US" dirty="0"/>
              <a:t> as a biomarker for CKD</a:t>
            </a:r>
          </a:p>
        </p:txBody>
      </p:sp>
      <p:pic>
        <p:nvPicPr>
          <p:cNvPr id="6" name="Picture 5" descr="22762315 Inker LA ea Estimating glomerular filtration rate from serum creatinine and cystatin C - NEJM 20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31799" r="47640" b="49721"/>
          <a:stretch/>
        </p:blipFill>
        <p:spPr>
          <a:xfrm>
            <a:off x="228600" y="3135554"/>
            <a:ext cx="5486399" cy="299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3324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Fried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Kid Intern 2009; Inker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NEJM 2012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772400" y="5486400"/>
            <a:ext cx="1371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" name="Picture 4" descr="Fried LF Creatinine and cystatin C, what are the values - Kidney International 20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8" t="7625" r="45662" b="62309"/>
          <a:stretch/>
        </p:blipFill>
        <p:spPr>
          <a:xfrm>
            <a:off x="5867400" y="3048000"/>
            <a:ext cx="2971800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elderly without chronic kidney disease (CKD), </a:t>
            </a:r>
            <a:r>
              <a:rPr lang="en-US" dirty="0" err="1"/>
              <a:t>CystC</a:t>
            </a:r>
            <a:r>
              <a:rPr lang="en-US" dirty="0"/>
              <a:t> is prognostic of death, cardiovascular disease (CVD) and CKD</a:t>
            </a:r>
          </a:p>
          <a:p>
            <a:endParaRPr lang="en-US" dirty="0"/>
          </a:p>
          <a:p>
            <a:r>
              <a:rPr lang="en-US" dirty="0"/>
              <a:t>Asymptomatic carotid atherosclerosis patients, </a:t>
            </a:r>
            <a:r>
              <a:rPr lang="en-US" dirty="0" err="1"/>
              <a:t>CystC</a:t>
            </a:r>
            <a:r>
              <a:rPr lang="en-US" dirty="0"/>
              <a:t> prognostic for CVD</a:t>
            </a:r>
          </a:p>
          <a:p>
            <a:endParaRPr lang="en-US" dirty="0"/>
          </a:p>
          <a:p>
            <a:r>
              <a:rPr lang="en-US" dirty="0" err="1"/>
              <a:t>CystC</a:t>
            </a:r>
            <a:r>
              <a:rPr lang="en-US" dirty="0"/>
              <a:t> associated with lesion size in acute stroke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Epidemiological evidence</a:t>
            </a:r>
          </a:p>
        </p:txBody>
      </p:sp>
    </p:spTree>
    <p:extLst>
      <p:ext uri="{BB962C8B-B14F-4D97-AF65-F5344CB8AC3E}">
        <p14:creationId xmlns:p14="http://schemas.microsoft.com/office/powerpoint/2010/main" val="299175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CystC</a:t>
            </a:r>
            <a:r>
              <a:rPr lang="en-US" dirty="0"/>
              <a:t> is associated with a higher risk of CVD, stroke and mortality in high-risk populations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meta-analyzed</a:t>
            </a:r>
          </a:p>
        </p:txBody>
      </p:sp>
      <p:pic>
        <p:nvPicPr>
          <p:cNvPr id="7" name="Picture 6" descr="20923994 Lee M ea Impact of elevated cystatin C level on CVD risk in predominantly high cardiovascular risk populations, a meta-analysis - Circ Cardiovasc Qual Outcomes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8421" r="37312" b="65550"/>
          <a:stretch/>
        </p:blipFill>
        <p:spPr>
          <a:xfrm>
            <a:off x="1257300" y="2133600"/>
            <a:ext cx="6629400" cy="419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056" y="6324600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Lee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Circ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CQO 2010</a:t>
            </a:r>
          </a:p>
        </p:txBody>
      </p:sp>
    </p:spTree>
    <p:extLst>
      <p:ext uri="{BB962C8B-B14F-4D97-AF65-F5344CB8AC3E}">
        <p14:creationId xmlns:p14="http://schemas.microsoft.com/office/powerpoint/2010/main" val="186937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/>
              <a:t>2 observational studies and 5 clinical trials focused on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Biomarker for diagnosis and prognosis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Marker of efficacy (treatment)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At least one drug in development: “RO4905417/INCLACUMAB” to reduce damage during PCI (Roche)</a:t>
            </a:r>
          </a:p>
          <a:p>
            <a:pPr>
              <a:lnSpc>
                <a:spcPts val="2800"/>
              </a:lnSpc>
            </a:pPr>
            <a:r>
              <a:rPr lang="en-US" sz="2000" dirty="0"/>
              <a:t>Patents</a:t>
            </a:r>
          </a:p>
          <a:p>
            <a:pPr lvl="1">
              <a:lnSpc>
                <a:spcPts val="2800"/>
              </a:lnSpc>
            </a:pPr>
            <a:r>
              <a:rPr lang="en-US" sz="2000" dirty="0" err="1"/>
              <a:t>Cavadis</a:t>
            </a:r>
            <a:r>
              <a:rPr lang="en-US" sz="2000" dirty="0"/>
              <a:t> B.V.: </a:t>
            </a:r>
            <a:r>
              <a:rPr lang="en-US" sz="2000" dirty="0" err="1"/>
              <a:t>exosome</a:t>
            </a:r>
            <a:r>
              <a:rPr lang="en-US" sz="2000" dirty="0"/>
              <a:t> derived biomarker for adverse cardiovascular events (several patents [pending])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Biomarker for peripheral artery disease (2469279)</a:t>
            </a:r>
          </a:p>
          <a:p>
            <a:pPr lvl="1">
              <a:lnSpc>
                <a:spcPts val="2800"/>
              </a:lnSpc>
            </a:pPr>
            <a:r>
              <a:rPr lang="en-US" sz="2000" dirty="0" err="1"/>
              <a:t>CystC</a:t>
            </a:r>
            <a:r>
              <a:rPr lang="en-US" sz="2000" dirty="0"/>
              <a:t> as a “drug” for the treatment of atherosclerosis (WO/2001/030370)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Roche: selection of therapy in heart failure (WO/2014/086833)</a:t>
            </a:r>
          </a:p>
          <a:p>
            <a:pPr lvl="1">
              <a:lnSpc>
                <a:spcPts val="2800"/>
              </a:lnSpc>
            </a:pPr>
            <a:r>
              <a:rPr lang="en-US" sz="2000" dirty="0"/>
              <a:t>Siemens: biomarker for pulmonary hypertension (WO/2014/052803)</a:t>
            </a:r>
          </a:p>
          <a:p>
            <a:pPr lvl="1">
              <a:lnSpc>
                <a:spcPts val="2800"/>
              </a:lnSpc>
            </a:pP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526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large body of evidence from human and murine experiments and specimens that </a:t>
            </a:r>
            <a:r>
              <a:rPr lang="en-US" dirty="0" err="1"/>
              <a:t>CystC</a:t>
            </a:r>
            <a:r>
              <a:rPr lang="en-US" dirty="0"/>
              <a:t> is involved in atherosclerosis</a:t>
            </a:r>
          </a:p>
          <a:p>
            <a:endParaRPr lang="en-US" dirty="0"/>
          </a:p>
          <a:p>
            <a:r>
              <a:rPr lang="en-US" dirty="0"/>
              <a:t>Epidemiological studies show that </a:t>
            </a:r>
            <a:r>
              <a:rPr lang="en-US" dirty="0" err="1"/>
              <a:t>CystC</a:t>
            </a:r>
            <a:r>
              <a:rPr lang="en-US" dirty="0"/>
              <a:t> is associated with increased risk CVD</a:t>
            </a:r>
          </a:p>
          <a:p>
            <a:endParaRPr lang="en-US" dirty="0"/>
          </a:p>
          <a:p>
            <a:r>
              <a:rPr lang="en-US" dirty="0"/>
              <a:t>Plaque </a:t>
            </a:r>
            <a:r>
              <a:rPr lang="en-US" dirty="0" err="1"/>
              <a:t>CystC</a:t>
            </a:r>
            <a:r>
              <a:rPr lang="en-US" dirty="0"/>
              <a:t> and the percentage of SMCs in plaques are correlated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4"/>
                </a:solidFill>
              </a:rPr>
              <a:t>Is </a:t>
            </a:r>
            <a:r>
              <a:rPr lang="en-US" sz="2800" b="1" dirty="0" err="1">
                <a:solidFill>
                  <a:schemeClr val="accent4"/>
                </a:solidFill>
              </a:rPr>
              <a:t>CystC</a:t>
            </a:r>
            <a:r>
              <a:rPr lang="en-US" sz="2800" b="1" dirty="0">
                <a:solidFill>
                  <a:schemeClr val="accent4"/>
                </a:solidFill>
              </a:rPr>
              <a:t> causal to cardiovascular disease?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Hypothesis…</a:t>
            </a:r>
          </a:p>
        </p:txBody>
      </p:sp>
    </p:spTree>
    <p:extLst>
      <p:ext uri="{BB962C8B-B14F-4D97-AF65-F5344CB8AC3E}">
        <p14:creationId xmlns:p14="http://schemas.microsoft.com/office/powerpoint/2010/main" val="36101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Fulfilling assumptions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Cystatin C and Cardiovascular Disease</a:t>
            </a:r>
          </a:p>
        </p:txBody>
      </p:sp>
    </p:spTree>
    <p:extLst>
      <p:ext uri="{BB962C8B-B14F-4D97-AF65-F5344CB8AC3E}">
        <p14:creationId xmlns:p14="http://schemas.microsoft.com/office/powerpoint/2010/main" val="262351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056" y="6324600"/>
            <a:ext cx="166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</a:p>
        </p:txBody>
      </p:sp>
      <p:pic>
        <p:nvPicPr>
          <p:cNvPr id="11" name="Picture 10" descr="22161218 Timpson NJ ea MR, application to CVD - Curr Hypertens Rep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t="61260" r="50185" b="22594"/>
          <a:stretch/>
        </p:blipFill>
        <p:spPr>
          <a:xfrm>
            <a:off x="152399" y="1699939"/>
            <a:ext cx="6845235" cy="348166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4572000" y="762001"/>
            <a:ext cx="4267200" cy="612648"/>
          </a:xfrm>
          <a:prstGeom prst="wedgeRoundRectCallout">
            <a:avLst>
              <a:gd name="adj1" fmla="val -43985"/>
              <a:gd name="adj2" fmla="val 124617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For example: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systolic blood pressure, or kidney function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52400" y="1524001"/>
            <a:ext cx="1828800" cy="838200"/>
          </a:xfrm>
          <a:prstGeom prst="wedgeRoundRectCallout">
            <a:avLst>
              <a:gd name="adj1" fmla="val -16214"/>
              <a:gd name="adj2" fmla="val 189264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Independent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of confounding factors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828822" y="5791200"/>
            <a:ext cx="4952978" cy="381000"/>
          </a:xfrm>
          <a:prstGeom prst="wedgeRoundRectCallout">
            <a:avLst>
              <a:gd name="adj1" fmla="val -12892"/>
              <a:gd name="adj2" fmla="val -227668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Proportional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to </a:t>
            </a:r>
            <a:r>
              <a:rPr kumimoji="0" lang="en-US" sz="1600" b="0" i="0" u="none" strike="noStrike" cap="none" normalizeH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the G &gt; R and R &gt; H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effects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3773" y="1030224"/>
            <a:ext cx="1390749" cy="669715"/>
          </a:xfrm>
          <a:prstGeom prst="wedgeRoundRectCallout">
            <a:avLst>
              <a:gd name="adj1" fmla="val 11902"/>
              <a:gd name="adj2" fmla="val 315767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this case: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cystatin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C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997635" y="2590800"/>
            <a:ext cx="1927340" cy="838200"/>
          </a:xfrm>
          <a:prstGeom prst="wedgeRoundRectCallout">
            <a:avLst>
              <a:gd name="adj1" fmla="val -57131"/>
              <a:gd name="adj2" fmla="val 89527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this case</a:t>
            </a:r>
            <a:r>
              <a:rPr kumimoji="0" lang="en-US" sz="1600" b="0" i="0" u="none" strike="noStrike" cap="none" normalizeH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: cardiovascular disease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888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Mendelian Randomization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27904" y="4559893"/>
            <a:ext cx="249362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Serum cholesterol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1099" y="4559892"/>
            <a:ext cx="1089253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Cancer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2032" y="2543297"/>
            <a:ext cx="2728413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Confounding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128" y="4561701"/>
            <a:ext cx="885662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599790" y="4815282"/>
            <a:ext cx="1228114" cy="1808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 bwMode="auto">
          <a:xfrm flipV="1">
            <a:off x="5321533" y="4815281"/>
            <a:ext cx="1329566" cy="1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/>
          <p:nvPr/>
        </p:nvCxnSpPr>
        <p:spPr bwMode="auto">
          <a:xfrm>
            <a:off x="6056239" y="3054075"/>
            <a:ext cx="1139487" cy="1505817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/>
          <p:cNvCxnSpPr/>
          <p:nvPr/>
        </p:nvCxnSpPr>
        <p:spPr bwMode="auto">
          <a:xfrm flipH="1">
            <a:off x="4074719" y="3054075"/>
            <a:ext cx="1981520" cy="150581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 bwMode="auto">
          <a:xfrm flipV="1">
            <a:off x="1156959" y="3054075"/>
            <a:ext cx="4899280" cy="1507626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5126D10A-AEFD-48C2-BFA8-E0A02B961ED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52260" b="7091"/>
          <a:stretch/>
        </p:blipFill>
        <p:spPr>
          <a:xfrm>
            <a:off x="151200" y="1219200"/>
            <a:ext cx="1824760" cy="2160488"/>
          </a:xfrm>
          <a:prstGeom prst="rect">
            <a:avLst/>
          </a:prstGeom>
        </p:spPr>
      </p:pic>
      <p:pic>
        <p:nvPicPr>
          <p:cNvPr id="14" name="Picture 13" descr="5126D10A-AEFD-48C2-BFA8-E0A02B961ED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48504" b="51139"/>
          <a:stretch/>
        </p:blipFill>
        <p:spPr>
          <a:xfrm>
            <a:off x="1887548" y="1219200"/>
            <a:ext cx="1789346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1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selection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Fulfilling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365265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GWAS: locus with </a:t>
            </a:r>
            <a:r>
              <a:rPr lang="en-US" i="1" dirty="0"/>
              <a:t>CST3</a:t>
            </a:r>
            <a:r>
              <a:rPr lang="en-US" dirty="0"/>
              <a:t> pops up (naturally)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7756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>
                <a:latin typeface="Calibri" pitchFamily="34" charset="0"/>
              </a:rPr>
              <a:t>4 subsequent Genome–Wide Association Study Meta-Analyses of </a:t>
            </a:r>
            <a:r>
              <a:rPr lang="en-US" sz="1800" dirty="0" err="1">
                <a:latin typeface="Calibri" pitchFamily="34" charset="0"/>
              </a:rPr>
              <a:t>eGFR</a:t>
            </a:r>
            <a:r>
              <a:rPr lang="en-US" sz="1800" dirty="0">
                <a:latin typeface="Calibri" pitchFamily="34" charset="0"/>
              </a:rPr>
              <a:t> and CKD revealed a region containing </a:t>
            </a:r>
            <a:r>
              <a:rPr lang="en-US" sz="1800" i="1" dirty="0">
                <a:latin typeface="Calibri" pitchFamily="34" charset="0"/>
              </a:rPr>
              <a:t>CST3</a:t>
            </a:r>
            <a:r>
              <a:rPr lang="en-US" sz="1800" dirty="0">
                <a:latin typeface="Calibri" pitchFamily="34" charset="0"/>
              </a:rPr>
              <a:t> (Cystatin C) as significantly associated</a:t>
            </a:r>
          </a:p>
          <a:p>
            <a:pPr lvl="1">
              <a:lnSpc>
                <a:spcPts val="2600"/>
              </a:lnSpc>
            </a:pPr>
            <a:r>
              <a:rPr lang="en-US" sz="1600" dirty="0">
                <a:latin typeface="Calibri" pitchFamily="34" charset="0"/>
              </a:rPr>
              <a:t>Identification of three loci associated with </a:t>
            </a:r>
            <a:r>
              <a:rPr lang="en-US" sz="1600" dirty="0" err="1">
                <a:latin typeface="Calibri" pitchFamily="34" charset="0"/>
              </a:rPr>
              <a:t>eGFRcys</a:t>
            </a:r>
            <a:r>
              <a:rPr lang="en-US" sz="1600" dirty="0">
                <a:latin typeface="Calibri" pitchFamily="34" charset="0"/>
              </a:rPr>
              <a:t> aka </a:t>
            </a:r>
            <a:r>
              <a:rPr lang="en-US" sz="1600" dirty="0" err="1">
                <a:latin typeface="Calibri" pitchFamily="34" charset="0"/>
              </a:rPr>
              <a:t>CystC</a:t>
            </a:r>
            <a:r>
              <a:rPr lang="en-US" sz="1600" dirty="0">
                <a:latin typeface="Calibri" pitchFamily="34" charset="0"/>
              </a:rPr>
              <a:t> expression: </a:t>
            </a:r>
            <a:r>
              <a:rPr lang="en-US" sz="1600" i="1" dirty="0">
                <a:latin typeface="Calibri" pitchFamily="34" charset="0"/>
              </a:rPr>
              <a:t>STC1</a:t>
            </a:r>
            <a:r>
              <a:rPr lang="en-US" sz="1600" dirty="0">
                <a:latin typeface="Calibri" pitchFamily="34" charset="0"/>
              </a:rPr>
              <a:t>, </a:t>
            </a:r>
            <a:r>
              <a:rPr lang="en-US" sz="1600" i="1" dirty="0">
                <a:latin typeface="Calibri" pitchFamily="34" charset="0"/>
              </a:rPr>
              <a:t>UMOD</a:t>
            </a:r>
            <a:r>
              <a:rPr lang="en-US" sz="1600" dirty="0">
                <a:latin typeface="Calibri" pitchFamily="34" charset="0"/>
              </a:rPr>
              <a:t>, </a:t>
            </a:r>
            <a:r>
              <a:rPr lang="en-US" sz="1600" i="1" dirty="0">
                <a:latin typeface="Calibri" pitchFamily="34" charset="0"/>
              </a:rPr>
              <a:t>CST3</a:t>
            </a:r>
          </a:p>
          <a:p>
            <a:pPr>
              <a:lnSpc>
                <a:spcPts val="2600"/>
              </a:lnSpc>
            </a:pPr>
            <a:endParaRPr lang="en-US" sz="1800" dirty="0">
              <a:latin typeface="Calibri" pitchFamily="34" charset="0"/>
            </a:endParaRPr>
          </a:p>
          <a:p>
            <a:pPr>
              <a:lnSpc>
                <a:spcPts val="2600"/>
              </a:lnSpc>
            </a:pPr>
            <a:endParaRPr lang="en-US" sz="1800" dirty="0"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909255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651" y="2438400"/>
            <a:ext cx="316880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i="0" kern="1200" spc="300">
                <a:solidFill>
                  <a:schemeClr val="tx1">
                    <a:lumMod val="7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056" y="6324600"/>
            <a:ext cx="20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Köttgen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2009</a:t>
            </a:r>
          </a:p>
        </p:txBody>
      </p:sp>
    </p:spTree>
    <p:extLst>
      <p:ext uri="{BB962C8B-B14F-4D97-AF65-F5344CB8AC3E}">
        <p14:creationId xmlns:p14="http://schemas.microsoft.com/office/powerpoint/2010/main" val="196069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100"/>
              </a:lnSpc>
            </a:pPr>
            <a:r>
              <a:rPr lang="en-US" sz="2200" dirty="0"/>
              <a:t>One GWAS on </a:t>
            </a:r>
            <a:r>
              <a:rPr lang="en-US" sz="2200" dirty="0" err="1"/>
              <a:t>CystC</a:t>
            </a:r>
            <a:r>
              <a:rPr lang="en-US" sz="2200" dirty="0"/>
              <a:t>, rs1158167 in Framingham Heart Study</a:t>
            </a:r>
          </a:p>
          <a:p>
            <a:pPr>
              <a:lnSpc>
                <a:spcPts val="3100"/>
              </a:lnSpc>
            </a:pPr>
            <a:r>
              <a:rPr lang="en-US" sz="2200" dirty="0"/>
              <a:t>Three (meta-analyses of) GWAS on </a:t>
            </a:r>
            <a:r>
              <a:rPr lang="en-US" sz="2200" dirty="0" err="1"/>
              <a:t>eGFR</a:t>
            </a:r>
            <a:r>
              <a:rPr lang="en-US" sz="2200" baseline="-25000" dirty="0" err="1"/>
              <a:t>CystC</a:t>
            </a:r>
            <a:endParaRPr lang="en-US" sz="2200" baseline="-25000" dirty="0"/>
          </a:p>
          <a:p>
            <a:pPr lvl="1">
              <a:lnSpc>
                <a:spcPts val="3100"/>
              </a:lnSpc>
            </a:pPr>
            <a:r>
              <a:rPr lang="en-US" sz="2000" dirty="0"/>
              <a:t>rs911119, rs13038305 </a:t>
            </a:r>
          </a:p>
          <a:p>
            <a:pPr lvl="1">
              <a:lnSpc>
                <a:spcPts val="3100"/>
              </a:lnSpc>
            </a:pPr>
            <a:r>
              <a:rPr lang="en-US" sz="2000" dirty="0" err="1"/>
              <a:t>eGFR</a:t>
            </a:r>
            <a:r>
              <a:rPr lang="en-US" sz="2000" baseline="-25000" dirty="0" err="1"/>
              <a:t>CystC</a:t>
            </a:r>
            <a:r>
              <a:rPr lang="en-US" sz="2000" dirty="0"/>
              <a:t> = 76.7 x (serum </a:t>
            </a:r>
            <a:r>
              <a:rPr lang="en-US" sz="2000" dirty="0" err="1"/>
              <a:t>CystC</a:t>
            </a:r>
            <a:r>
              <a:rPr lang="en-US" sz="2000" dirty="0"/>
              <a:t>)</a:t>
            </a:r>
            <a:r>
              <a:rPr lang="en-US" sz="2000" baseline="30000" dirty="0"/>
              <a:t>-1.19</a:t>
            </a:r>
          </a:p>
          <a:p>
            <a:pPr lvl="2">
              <a:lnSpc>
                <a:spcPts val="3100"/>
              </a:lnSpc>
            </a:pPr>
            <a:r>
              <a:rPr lang="en-US" sz="1800" dirty="0"/>
              <a:t>Log linear relation between serum </a:t>
            </a:r>
            <a:r>
              <a:rPr lang="en-US" sz="1800" dirty="0" err="1"/>
              <a:t>CystC</a:t>
            </a:r>
            <a:r>
              <a:rPr lang="en-US" sz="1800" dirty="0"/>
              <a:t> and </a:t>
            </a:r>
            <a:r>
              <a:rPr lang="en-US" sz="1800" dirty="0" err="1"/>
              <a:t>eGFR</a:t>
            </a:r>
            <a:endParaRPr lang="en-US" sz="1800" dirty="0"/>
          </a:p>
          <a:p>
            <a:pPr>
              <a:lnSpc>
                <a:spcPts val="31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3" y="3050536"/>
            <a:ext cx="7864374" cy="32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selection</a:t>
            </a:r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56" y="1247000"/>
            <a:ext cx="7596089" cy="50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9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selection</a:t>
            </a:r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09" y="1219200"/>
            <a:ext cx="6788782" cy="50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&amp; Confounding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Fulfilling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39238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D17F68-A327-9A45-9D42-9B4C414F6BAD}"/>
              </a:ext>
            </a:extLst>
          </p:cNvPr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included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8" y="1242483"/>
            <a:ext cx="7911105" cy="5054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244982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Serum </a:t>
            </a:r>
            <a:r>
              <a:rPr lang="en-US" dirty="0" err="1"/>
              <a:t>cystatin</a:t>
            </a:r>
            <a:r>
              <a:rPr lang="en-US" dirty="0"/>
              <a:t> C vs. risk 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0" y="1219200"/>
            <a:ext cx="6941080" cy="4991338"/>
          </a:xfrm>
          <a:prstGeom prst="rect">
            <a:avLst/>
          </a:prstGeom>
        </p:spPr>
      </p:pic>
      <p:pic>
        <p:nvPicPr>
          <p:cNvPr id="12" name="Picture 11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 rot="2998418">
            <a:off x="7942090" y="86539"/>
            <a:ext cx="480962" cy="112718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270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 rot="4110824">
            <a:off x="7541280" y="-303962"/>
            <a:ext cx="568112" cy="191528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7" y="1171562"/>
            <a:ext cx="7527227" cy="512844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Cystatin</a:t>
            </a:r>
            <a:r>
              <a:rPr lang="en-US" dirty="0"/>
              <a:t> C variant vs. risk 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249074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" y="5334000"/>
            <a:ext cx="8077200" cy="104732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srgbClr val="171717"/>
                </a:solidFill>
              </a:rPr>
              <a:t>Per minor allele there is</a:t>
            </a:r>
            <a:r>
              <a:rPr lang="en-US" sz="1800" dirty="0"/>
              <a:t> 6.13%</a:t>
            </a:r>
            <a:r>
              <a:rPr lang="en-US" sz="1800" dirty="0">
                <a:solidFill>
                  <a:srgbClr val="171717"/>
                </a:solidFill>
              </a:rPr>
              <a:t> decrease in </a:t>
            </a:r>
            <a:r>
              <a:rPr lang="en-US" sz="1800" dirty="0" err="1">
                <a:solidFill>
                  <a:srgbClr val="171717"/>
                </a:solidFill>
              </a:rPr>
              <a:t>CystC</a:t>
            </a:r>
            <a:r>
              <a:rPr lang="en-US" sz="1800" dirty="0">
                <a:solidFill>
                  <a:srgbClr val="171717"/>
                </a:solidFill>
              </a:rPr>
              <a:t> [mg/L]</a:t>
            </a:r>
          </a:p>
          <a:p>
            <a:pPr>
              <a:lnSpc>
                <a:spcPts val="2400"/>
              </a:lnSpc>
            </a:pPr>
            <a:r>
              <a:rPr lang="en-US" sz="1800" dirty="0"/>
              <a:t>β = -0.09 [-0.10 – -0.09], p = 5.95x10</a:t>
            </a:r>
            <a:r>
              <a:rPr lang="en-US" sz="1800" baseline="30000" dirty="0"/>
              <a:t>-163 </a:t>
            </a:r>
            <a:r>
              <a:rPr lang="en-US" sz="1800" dirty="0"/>
              <a:t>, N = </a:t>
            </a:r>
            <a:r>
              <a:rPr lang="is-IS" sz="1800" dirty="0"/>
              <a:t>29,805</a:t>
            </a:r>
          </a:p>
          <a:p>
            <a:pPr>
              <a:lnSpc>
                <a:spcPts val="2400"/>
              </a:lnSpc>
            </a:pPr>
            <a:r>
              <a:rPr lang="en-US" sz="1800" dirty="0"/>
              <a:t>This explains ≈2.75% of the phenotypic variation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vs. </a:t>
            </a:r>
            <a:r>
              <a:rPr lang="en-US" dirty="0" err="1"/>
              <a:t>cystatin</a:t>
            </a:r>
            <a:r>
              <a:rPr lang="en-US" dirty="0"/>
              <a:t> C</a:t>
            </a:r>
          </a:p>
        </p:txBody>
      </p:sp>
      <p:sp>
        <p:nvSpPr>
          <p:cNvPr id="15" name="Oval 14"/>
          <p:cNvSpPr/>
          <p:nvPr/>
        </p:nvSpPr>
        <p:spPr bwMode="auto">
          <a:xfrm rot="5400000">
            <a:off x="7349162" y="262564"/>
            <a:ext cx="381001" cy="122747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Picture 9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6" y="1262675"/>
            <a:ext cx="6189509" cy="3606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65" y="1941967"/>
            <a:ext cx="2641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9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219200"/>
            <a:ext cx="5931768" cy="5162128"/>
          </a:xfrm>
        </p:spPr>
        <p:txBody>
          <a:bodyPr/>
          <a:lstStyle/>
          <a:p>
            <a:r>
              <a:rPr lang="en-US" dirty="0"/>
              <a:t>Use genetic variants </a:t>
            </a:r>
            <a:r>
              <a:rPr lang="en-US" i="1" dirty="0"/>
              <a:t>independent of any confounder</a:t>
            </a:r>
          </a:p>
          <a:p>
            <a:endParaRPr lang="en-US" dirty="0"/>
          </a:p>
          <a:p>
            <a:r>
              <a:rPr lang="en-US" dirty="0"/>
              <a:t>Include </a:t>
            </a:r>
            <a:r>
              <a:rPr lang="en-US" i="1" dirty="0"/>
              <a:t>prospective studies </a:t>
            </a:r>
            <a:r>
              <a:rPr lang="en-US" dirty="0"/>
              <a:t>to reduce reverse causation</a:t>
            </a:r>
          </a:p>
          <a:p>
            <a:endParaRPr lang="en-US" dirty="0"/>
          </a:p>
          <a:p>
            <a:r>
              <a:rPr lang="en-US" dirty="0"/>
              <a:t>Include </a:t>
            </a:r>
            <a:r>
              <a:rPr lang="en-US" i="1" dirty="0"/>
              <a:t>deeply </a:t>
            </a:r>
            <a:r>
              <a:rPr lang="en-US" i="1" dirty="0" err="1"/>
              <a:t>phenotyped</a:t>
            </a:r>
            <a:r>
              <a:rPr lang="en-US" i="1" dirty="0"/>
              <a:t> studies </a:t>
            </a:r>
            <a:r>
              <a:rPr lang="en-US" dirty="0"/>
              <a:t>to correct for potential confounders in the observational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Mendelian Randomization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19200"/>
            <a:ext cx="2816479" cy="10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Minimally adjusted model: age + sex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analysis</a:t>
            </a:r>
          </a:p>
        </p:txBody>
      </p:sp>
      <p:sp>
        <p:nvSpPr>
          <p:cNvPr id="10" name="Oval 9"/>
          <p:cNvSpPr/>
          <p:nvPr/>
        </p:nvSpPr>
        <p:spPr bwMode="auto">
          <a:xfrm rot="5400000">
            <a:off x="8343901" y="266701"/>
            <a:ext cx="304798" cy="129540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45723" y="4509120"/>
            <a:ext cx="7782661" cy="99648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41924" y="4309818"/>
            <a:ext cx="1003016" cy="94798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1586140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Minimally adjusted model: age + sex</a:t>
            </a:r>
          </a:p>
          <a:p>
            <a:r>
              <a:rPr lang="en-US" dirty="0"/>
              <a:t>Fully adjusted model: age + sex + HDL + systolic blood pressure + BMI + smoking status + CKDEPI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analysis</a:t>
            </a:r>
          </a:p>
        </p:txBody>
      </p:sp>
      <p:sp>
        <p:nvSpPr>
          <p:cNvPr id="10" name="Oval 9"/>
          <p:cNvSpPr/>
          <p:nvPr/>
        </p:nvSpPr>
        <p:spPr bwMode="auto">
          <a:xfrm rot="5400000">
            <a:off x="8343901" y="266701"/>
            <a:ext cx="304798" cy="129540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245723" y="5013176"/>
            <a:ext cx="7782661" cy="4924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30971" y="4644921"/>
            <a:ext cx="973477" cy="6096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941924" y="4309818"/>
            <a:ext cx="1003016" cy="94798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15957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Minimally adjusted model: age + sex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Fully adjusted model: age + sex + HDL + systolic blood pressure + BMI + smoking status + CKDEPI</a:t>
            </a:r>
          </a:p>
          <a:p>
            <a:r>
              <a:rPr lang="en-US" dirty="0"/>
              <a:t>Causal effect: </a:t>
            </a:r>
            <a:r>
              <a:rPr lang="en-US" i="1" dirty="0"/>
              <a:t>nada</a:t>
            </a:r>
            <a:r>
              <a:rPr lang="en-US" dirty="0"/>
              <a:t>, </a:t>
            </a:r>
            <a:r>
              <a:rPr lang="en-US" i="1" dirty="0"/>
              <a:t>nothing</a:t>
            </a:r>
            <a:r>
              <a:rPr lang="en-US" dirty="0"/>
              <a:t>, </a:t>
            </a:r>
            <a:r>
              <a:rPr lang="en-US" i="1" dirty="0" err="1"/>
              <a:t>niets</a:t>
            </a:r>
            <a:r>
              <a:rPr lang="en-US" dirty="0"/>
              <a:t>, </a:t>
            </a:r>
            <a:r>
              <a:rPr lang="en-US" i="1" dirty="0" err="1"/>
              <a:t>rien</a:t>
            </a:r>
            <a:r>
              <a:rPr lang="en-US" dirty="0"/>
              <a:t>, </a:t>
            </a:r>
            <a:r>
              <a:rPr lang="en-US" i="1" dirty="0" err="1"/>
              <a:t>nichts</a:t>
            </a:r>
            <a:r>
              <a:rPr lang="en-US" i="1" dirty="0"/>
              <a:t>, </a:t>
            </a:r>
            <a:r>
              <a:rPr lang="ru-RU" i="1" dirty="0"/>
              <a:t>ничего</a:t>
            </a:r>
            <a:endParaRPr lang="en-US" i="1" dirty="0"/>
          </a:p>
          <a:p>
            <a:r>
              <a:rPr lang="en-US" i="1" dirty="0"/>
              <a:t>Interaction analysis</a:t>
            </a:r>
            <a:r>
              <a:rPr lang="en-US" dirty="0"/>
              <a:t>: significant – models are different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Mendelian randomization analysis</a:t>
            </a: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Curved Up Arrow 4"/>
          <p:cNvSpPr/>
          <p:nvPr/>
        </p:nvSpPr>
        <p:spPr bwMode="auto">
          <a:xfrm>
            <a:off x="7162800" y="991704"/>
            <a:ext cx="1905000" cy="233156"/>
          </a:xfrm>
          <a:prstGeom prst="curvedUpArrow">
            <a:avLst>
              <a:gd name="adj1" fmla="val 25000"/>
              <a:gd name="adj2" fmla="val 109298"/>
              <a:gd name="adj3" fmla="val 25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outcomes</a:t>
            </a: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Curved Up Arrow 4"/>
          <p:cNvSpPr/>
          <p:nvPr/>
        </p:nvSpPr>
        <p:spPr bwMode="auto">
          <a:xfrm>
            <a:off x="7162800" y="991704"/>
            <a:ext cx="1905000" cy="233156"/>
          </a:xfrm>
          <a:prstGeom prst="curvedUpArrow">
            <a:avLst>
              <a:gd name="adj1" fmla="val 25000"/>
              <a:gd name="adj2" fmla="val 109298"/>
              <a:gd name="adj3" fmla="val 25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6" y="1108282"/>
            <a:ext cx="5860244" cy="5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36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Fulfilling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322850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58C32-08DA-F84B-BC55-3F67F97629A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E9BA74-58D0-494A-AD1E-E4FF6A46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pic>
        <p:nvPicPr>
          <p:cNvPr id="4" name="Content Placeholder 5" descr="Screen Shot 2013-06-03 at 11.27.30 PM.png">
            <a:extLst>
              <a:ext uri="{FF2B5EF4-FFF2-40B4-BE49-F238E27FC236}">
                <a16:creationId xmlns:a16="http://schemas.microsoft.com/office/drawing/2014/main" id="{285AF4A5-E999-764C-900C-020BB0DC7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1" b="-616"/>
          <a:stretch/>
        </p:blipFill>
        <p:spPr>
          <a:xfrm>
            <a:off x="388922" y="2761454"/>
            <a:ext cx="8229600" cy="2375893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F4BC2254-A2DA-2649-8411-C35397F2745F}"/>
              </a:ext>
            </a:extLst>
          </p:cNvPr>
          <p:cNvSpPr/>
          <p:nvPr/>
        </p:nvSpPr>
        <p:spPr>
          <a:xfrm rot="5400000">
            <a:off x="3543597" y="3969905"/>
            <a:ext cx="341380" cy="600805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483705-E666-F243-87CF-5EC172FFE47F}"/>
              </a:ext>
            </a:extLst>
          </p:cNvPr>
          <p:cNvCxnSpPr>
            <a:stCxn id="5" idx="2"/>
          </p:cNvCxnSpPr>
          <p:nvPr/>
        </p:nvCxnSpPr>
        <p:spPr>
          <a:xfrm>
            <a:off x="3714287" y="4440998"/>
            <a:ext cx="0" cy="587133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E6930C-F5F7-4144-A5B1-4A4A9A7DEF87}"/>
              </a:ext>
            </a:extLst>
          </p:cNvPr>
          <p:cNvSpPr txBox="1"/>
          <p:nvPr/>
        </p:nvSpPr>
        <p:spPr>
          <a:xfrm>
            <a:off x="2504360" y="5014478"/>
            <a:ext cx="2184997" cy="578882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64A2"/>
                </a:solidFill>
                <a:latin typeface="Helvetica Light"/>
                <a:cs typeface="Helvetica Light"/>
              </a:rPr>
              <a:t>Sample size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DFE79A1C-6FC7-B543-AF8D-2B47E45384D1}"/>
              </a:ext>
            </a:extLst>
          </p:cNvPr>
          <p:cNvSpPr/>
          <p:nvPr/>
        </p:nvSpPr>
        <p:spPr>
          <a:xfrm rot="16200000">
            <a:off x="4253287" y="3096710"/>
            <a:ext cx="360000" cy="648000"/>
          </a:xfrm>
          <a:prstGeom prst="rightBracket">
            <a:avLst>
              <a:gd name="adj" fmla="val 46265"/>
            </a:avLst>
          </a:prstGeom>
          <a:noFill/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7DD7BA-28B0-4F4D-BDF9-A19593FB68A2}"/>
              </a:ext>
            </a:extLst>
          </p:cNvPr>
          <p:cNvCxnSpPr/>
          <p:nvPr/>
        </p:nvCxnSpPr>
        <p:spPr>
          <a:xfrm>
            <a:off x="4449082" y="2993581"/>
            <a:ext cx="1" cy="247128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D6B87-A415-FE4B-8585-68A9874EABE8}"/>
              </a:ext>
            </a:extLst>
          </p:cNvPr>
          <p:cNvSpPr txBox="1"/>
          <p:nvPr/>
        </p:nvSpPr>
        <p:spPr>
          <a:xfrm>
            <a:off x="3623906" y="2477091"/>
            <a:ext cx="1895619" cy="578882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Helvetica Light"/>
                <a:cs typeface="Helvetica Light"/>
              </a:rPr>
              <a:t>Effect size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7D9A04E2-7E73-1A41-B4CE-364EA841BB6E}"/>
              </a:ext>
            </a:extLst>
          </p:cNvPr>
          <p:cNvSpPr/>
          <p:nvPr/>
        </p:nvSpPr>
        <p:spPr>
          <a:xfrm rot="5400000">
            <a:off x="6645563" y="4092775"/>
            <a:ext cx="341380" cy="600805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902C96-162F-AC45-A438-8E489968B911}"/>
              </a:ext>
            </a:extLst>
          </p:cNvPr>
          <p:cNvCxnSpPr/>
          <p:nvPr/>
        </p:nvCxnSpPr>
        <p:spPr>
          <a:xfrm>
            <a:off x="6832113" y="4550214"/>
            <a:ext cx="0" cy="587133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1FBC68-631A-5C49-8900-D771A28904CD}"/>
              </a:ext>
            </a:extLst>
          </p:cNvPr>
          <p:cNvSpPr txBox="1"/>
          <p:nvPr/>
        </p:nvSpPr>
        <p:spPr>
          <a:xfrm>
            <a:off x="5673097" y="5137347"/>
            <a:ext cx="2838600" cy="578882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Helvetica Light"/>
                <a:cs typeface="Helvetica Light"/>
              </a:rPr>
              <a:t>Allele frequency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B0618768-6FAE-9C47-B922-414E234F80A7}"/>
              </a:ext>
            </a:extLst>
          </p:cNvPr>
          <p:cNvSpPr/>
          <p:nvPr/>
        </p:nvSpPr>
        <p:spPr>
          <a:xfrm rot="16200000">
            <a:off x="7621930" y="2988424"/>
            <a:ext cx="341381" cy="883190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C198D0-5D78-DB4B-A9A2-1241813D17EE}"/>
              </a:ext>
            </a:extLst>
          </p:cNvPr>
          <p:cNvCxnSpPr/>
          <p:nvPr/>
        </p:nvCxnSpPr>
        <p:spPr>
          <a:xfrm>
            <a:off x="7813545" y="2189453"/>
            <a:ext cx="1" cy="106491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8DD6FC-9FFC-894F-94DB-4EB83D07240D}"/>
              </a:ext>
            </a:extLst>
          </p:cNvPr>
          <p:cNvSpPr txBox="1"/>
          <p:nvPr/>
        </p:nvSpPr>
        <p:spPr>
          <a:xfrm>
            <a:off x="5333420" y="1666233"/>
            <a:ext cx="3760114" cy="578882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Helvetica Light"/>
                <a:cs typeface="Helvetica Light"/>
              </a:rPr>
              <a:t>LD with causal variant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573D0B7C-D429-CD40-8A8F-4E0AA1E21272}"/>
              </a:ext>
            </a:extLst>
          </p:cNvPr>
          <p:cNvSpPr/>
          <p:nvPr/>
        </p:nvSpPr>
        <p:spPr>
          <a:xfrm rot="16200000">
            <a:off x="1464435" y="2231646"/>
            <a:ext cx="341381" cy="2055361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54277D-5689-2C4D-82AB-03CE59E17DDD}"/>
              </a:ext>
            </a:extLst>
          </p:cNvPr>
          <p:cNvCxnSpPr/>
          <p:nvPr/>
        </p:nvCxnSpPr>
        <p:spPr>
          <a:xfrm>
            <a:off x="1616182" y="2189453"/>
            <a:ext cx="1" cy="899183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89692E-860B-3F42-A950-3F25DED7DFF7}"/>
              </a:ext>
            </a:extLst>
          </p:cNvPr>
          <p:cNvSpPr txBox="1"/>
          <p:nvPr/>
        </p:nvSpPr>
        <p:spPr>
          <a:xfrm>
            <a:off x="68280" y="1666233"/>
            <a:ext cx="4668095" cy="5788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Helvetica Light"/>
                <a:cs typeface="Helvetica Light"/>
              </a:rPr>
              <a:t>Power to detect association</a:t>
            </a:r>
          </a:p>
        </p:txBody>
      </p:sp>
    </p:spTree>
    <p:extLst>
      <p:ext uri="{BB962C8B-B14F-4D97-AF65-F5344CB8AC3E}">
        <p14:creationId xmlns:p14="http://schemas.microsoft.com/office/powerpoint/2010/main" val="463928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057E5-A032-FF49-8135-2117188799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161FD8-CEEB-224A-B9A3-DA157C51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25AE64-0E7C-6043-8937-F73A5BFCA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418216"/>
            <a:ext cx="4206775" cy="51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0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7475C-5F1E-DD4E-8365-EED868CC45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668B-4FC0-8C4E-B952-33A49F41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we have enough power?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AB3D9-6024-4D42-BBE6-5BCE76A17FD5}"/>
              </a:ext>
            </a:extLst>
          </p:cNvPr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42798-F362-CA40-900E-02259003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72" y="1219200"/>
            <a:ext cx="5417056" cy="5069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19AAF-DC9E-054A-BF03-250EC04B48F9}"/>
              </a:ext>
            </a:extLst>
          </p:cNvPr>
          <p:cNvSpPr txBox="1"/>
          <p:nvPr/>
        </p:nvSpPr>
        <p:spPr>
          <a:xfrm>
            <a:off x="2817353" y="6309184"/>
            <a:ext cx="35092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5"/>
                </a:solidFill>
              </a:rPr>
              <a:t>https://</a:t>
            </a:r>
            <a:r>
              <a:rPr lang="en-US" sz="1300" dirty="0" err="1">
                <a:solidFill>
                  <a:schemeClr val="accent5"/>
                </a:solidFill>
              </a:rPr>
              <a:t>github.com</a:t>
            </a:r>
            <a:r>
              <a:rPr lang="en-US" sz="1300" dirty="0">
                <a:solidFill>
                  <a:schemeClr val="accent5"/>
                </a:solidFill>
              </a:rPr>
              <a:t>/</a:t>
            </a:r>
            <a:r>
              <a:rPr lang="en-US" sz="1300" dirty="0" err="1">
                <a:solidFill>
                  <a:schemeClr val="accent5"/>
                </a:solidFill>
              </a:rPr>
              <a:t>swvanderlaan</a:t>
            </a:r>
            <a:r>
              <a:rPr lang="en-US" sz="1300" dirty="0">
                <a:solidFill>
                  <a:schemeClr val="accent5"/>
                </a:solidFill>
              </a:rPr>
              <a:t>/publications</a:t>
            </a:r>
          </a:p>
        </p:txBody>
      </p:sp>
    </p:spTree>
    <p:extLst>
      <p:ext uri="{BB962C8B-B14F-4D97-AF65-F5344CB8AC3E}">
        <p14:creationId xmlns:p14="http://schemas.microsoft.com/office/powerpoint/2010/main" val="56499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80904" cy="5162128"/>
          </a:xfrm>
        </p:spPr>
        <p:txBody>
          <a:bodyPr/>
          <a:lstStyle/>
          <a:p>
            <a:pPr>
              <a:lnSpc>
                <a:spcPts val="2900"/>
              </a:lnSpc>
            </a:pPr>
            <a:r>
              <a:rPr lang="en-US" sz="1800" dirty="0"/>
              <a:t>There is a correlation between the percentage of SMCs and </a:t>
            </a:r>
            <a:r>
              <a:rPr lang="en-US" sz="1800" dirty="0" err="1"/>
              <a:t>CystC</a:t>
            </a:r>
            <a:r>
              <a:rPr lang="en-US" sz="1800" dirty="0"/>
              <a:t> in plaques, and </a:t>
            </a:r>
            <a:r>
              <a:rPr lang="en-US" sz="1800" dirty="0" err="1"/>
              <a:t>CystC</a:t>
            </a:r>
            <a:r>
              <a:rPr lang="en-US" sz="1800" dirty="0"/>
              <a:t> levels appear to be lower in SMCs from AAAs</a:t>
            </a:r>
          </a:p>
          <a:p>
            <a:pPr marL="0" indent="0">
              <a:lnSpc>
                <a:spcPts val="2900"/>
              </a:lnSpc>
              <a:buNone/>
            </a:pPr>
            <a:endParaRPr lang="en-US" sz="1800" dirty="0"/>
          </a:p>
          <a:p>
            <a:pPr>
              <a:lnSpc>
                <a:spcPts val="2900"/>
              </a:lnSpc>
            </a:pPr>
            <a:r>
              <a:rPr lang="en-US" sz="1800" dirty="0"/>
              <a:t>Strong epidemiological evidence exists for a role of </a:t>
            </a:r>
            <a:r>
              <a:rPr lang="en-US" sz="1800" dirty="0" err="1"/>
              <a:t>CystC</a:t>
            </a:r>
            <a:r>
              <a:rPr lang="en-US" sz="1800" dirty="0"/>
              <a:t> in CVD</a:t>
            </a:r>
          </a:p>
          <a:p>
            <a:pPr>
              <a:lnSpc>
                <a:spcPts val="2900"/>
              </a:lnSpc>
            </a:pPr>
            <a:endParaRPr lang="en-US" sz="1800" dirty="0"/>
          </a:p>
          <a:p>
            <a:pPr>
              <a:lnSpc>
                <a:spcPts val="2900"/>
              </a:lnSpc>
            </a:pPr>
            <a:r>
              <a:rPr lang="en-US" sz="1800" dirty="0"/>
              <a:t>Variants in </a:t>
            </a:r>
            <a:r>
              <a:rPr lang="en-US" sz="1800" dirty="0" err="1"/>
              <a:t>CystC</a:t>
            </a:r>
            <a:r>
              <a:rPr lang="en-US" sz="1800" dirty="0"/>
              <a:t> associated with serum </a:t>
            </a:r>
            <a:r>
              <a:rPr lang="en-US" sz="1800" dirty="0" err="1"/>
              <a:t>CystC</a:t>
            </a:r>
            <a:r>
              <a:rPr lang="en-US" sz="1800" dirty="0"/>
              <a:t> levels, </a:t>
            </a:r>
            <a:r>
              <a:rPr lang="en-US" sz="1800" dirty="0" err="1"/>
              <a:t>eGFR</a:t>
            </a:r>
            <a:r>
              <a:rPr lang="en-US" sz="1800" baseline="-25000" dirty="0" err="1"/>
              <a:t>CystC</a:t>
            </a:r>
            <a:endParaRPr lang="en-US" sz="1800" baseline="-25000" dirty="0"/>
          </a:p>
          <a:p>
            <a:pPr>
              <a:lnSpc>
                <a:spcPts val="2900"/>
              </a:lnSpc>
            </a:pPr>
            <a:endParaRPr lang="en-US" sz="1800" dirty="0"/>
          </a:p>
          <a:p>
            <a:pPr>
              <a:lnSpc>
                <a:spcPts val="2900"/>
              </a:lnSpc>
            </a:pPr>
            <a:r>
              <a:rPr lang="en-US" sz="1800" dirty="0"/>
              <a:t>MR analysis: we find no evidence for a causal effect of </a:t>
            </a:r>
            <a:r>
              <a:rPr lang="en-US" sz="1800" dirty="0" err="1"/>
              <a:t>CystC</a:t>
            </a:r>
            <a:r>
              <a:rPr lang="en-US" sz="1800" dirty="0"/>
              <a:t> on CVD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678" y="1219200"/>
            <a:ext cx="4576825" cy="5501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</a:p>
        </p:txBody>
      </p:sp>
    </p:spTree>
    <p:extLst>
      <p:ext uri="{BB962C8B-B14F-4D97-AF65-F5344CB8AC3E}">
        <p14:creationId xmlns:p14="http://schemas.microsoft.com/office/powerpoint/2010/main" val="4063524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88091-51EB-9D4E-A343-92ADF2CC05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B9CCE-1EFB-A74A-83AB-A1E659F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AB4F7-26AC-6B43-B13B-1CAFFA01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1361182"/>
            <a:ext cx="6484415" cy="52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0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MR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Cystatin C and Cardiovascular Disease</a:t>
            </a:r>
          </a:p>
        </p:txBody>
      </p:sp>
    </p:spTree>
    <p:extLst>
      <p:ext uri="{BB962C8B-B14F-4D97-AF65-F5344CB8AC3E}">
        <p14:creationId xmlns:p14="http://schemas.microsoft.com/office/powerpoint/2010/main" val="3902345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E93ED-85C8-6246-AF11-568D2F192C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21835-F4AB-6348-907C-73C5103A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4C2FD4-21E9-D447-97CD-C044F190C3C2}"/>
              </a:ext>
            </a:extLst>
          </p:cNvPr>
          <p:cNvSpPr/>
          <p:nvPr/>
        </p:nvSpPr>
        <p:spPr bwMode="auto">
          <a:xfrm>
            <a:off x="8077200" y="5486400"/>
            <a:ext cx="1066800" cy="12192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7E89F02-9220-3147-9CF9-9516270346C9}"/>
              </a:ext>
            </a:extLst>
          </p:cNvPr>
          <p:cNvSpPr txBox="1">
            <a:spLocks/>
          </p:cNvSpPr>
          <p:nvPr/>
        </p:nvSpPr>
        <p:spPr bwMode="auto">
          <a:xfrm>
            <a:off x="216000" y="4028664"/>
            <a:ext cx="8623200" cy="65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 b="1" kern="0">
                <a:solidFill>
                  <a:schemeClr val="accent1"/>
                </a:solidFill>
              </a:rPr>
              <a:t>Financial support</a:t>
            </a:r>
          </a:p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 kern="0"/>
              <a:t>ICIN (09.001), GENIUS (CVON2011-19), FP7 EU project CVgenes@target HEALTH-F2-2013-601456, BBMRI CP2013-63, Cavadis B.V.</a:t>
            </a:r>
            <a:endParaRPr lang="en-US" sz="1200" kern="0" dirty="0"/>
          </a:p>
        </p:txBody>
      </p:sp>
      <p:pic>
        <p:nvPicPr>
          <p:cNvPr id="6" name="Picture 5" descr="qr-code-atheroexpress-nl.png">
            <a:extLst>
              <a:ext uri="{FF2B5EF4-FFF2-40B4-BE49-F238E27FC236}">
                <a16:creationId xmlns:a16="http://schemas.microsoft.com/office/drawing/2014/main" id="{069ECE17-8735-F74C-92EF-274ACE362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6" y="4668624"/>
            <a:ext cx="1844824" cy="18448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FD0FE5-7073-0E41-8035-FB85507595EE}"/>
              </a:ext>
            </a:extLst>
          </p:cNvPr>
          <p:cNvGrpSpPr/>
          <p:nvPr/>
        </p:nvGrpSpPr>
        <p:grpSpPr>
          <a:xfrm>
            <a:off x="152400" y="4956656"/>
            <a:ext cx="2743200" cy="468000"/>
            <a:chOff x="152400" y="5486400"/>
            <a:chExt cx="2743200" cy="468000"/>
          </a:xfrm>
        </p:grpSpPr>
        <p:pic>
          <p:nvPicPr>
            <p:cNvPr id="8" name="Picture 2" descr="C:\Users\sander\Documents\UMC Utrecht\Templates\ICIN\ICIN_logo_small.jpg">
              <a:extLst>
                <a:ext uri="{FF2B5EF4-FFF2-40B4-BE49-F238E27FC236}">
                  <a16:creationId xmlns:a16="http://schemas.microsoft.com/office/drawing/2014/main" id="{D78E4402-8E4A-F642-B4B2-D01213149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19302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9" name="Picture 3" descr="C:\Users\sander\Documents\Cavadis BV\Media\AE Genomics\AE Genomics 2010 logo without text.jpg">
              <a:extLst>
                <a:ext uri="{FF2B5EF4-FFF2-40B4-BE49-F238E27FC236}">
                  <a16:creationId xmlns:a16="http://schemas.microsoft.com/office/drawing/2014/main" id="{04ADE8A0-6ABA-DD44-AB6D-B8A8D900E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002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092C4B29-FDDA-924F-A8C1-FF6CAA56E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459A0-D623-7441-BDA0-C1D0EBF5E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38" y="4974655"/>
            <a:ext cx="1402462" cy="68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87A66A-7D9A-324C-8D6E-5C1BF692F1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30" y="5730817"/>
            <a:ext cx="811970" cy="7560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3C3D1F5-814D-3947-86B9-B8A5166FF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9981" r="70402" b="78541"/>
          <a:stretch/>
        </p:blipFill>
        <p:spPr bwMode="auto">
          <a:xfrm>
            <a:off x="3048000" y="4974655"/>
            <a:ext cx="1541232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Grafik 5">
            <a:extLst>
              <a:ext uri="{FF2B5EF4-FFF2-40B4-BE49-F238E27FC236}">
                <a16:creationId xmlns:a16="http://schemas.microsoft.com/office/drawing/2014/main" id="{85D38176-3B5D-294D-99FB-0B5813EC0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63" y="5802817"/>
            <a:ext cx="754396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5" name="Grafik 6">
            <a:extLst>
              <a:ext uri="{FF2B5EF4-FFF2-40B4-BE49-F238E27FC236}">
                <a16:creationId xmlns:a16="http://schemas.microsoft.com/office/drawing/2014/main" id="{B4C62ACF-3532-FA4B-8BAF-FE860F0EBF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76" y="5802817"/>
            <a:ext cx="883637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C91A966-0FEE-584F-B263-8639B7067766}"/>
              </a:ext>
            </a:extLst>
          </p:cNvPr>
          <p:cNvGrpSpPr/>
          <p:nvPr/>
        </p:nvGrpSpPr>
        <p:grpSpPr>
          <a:xfrm>
            <a:off x="152400" y="5802817"/>
            <a:ext cx="2648174" cy="610887"/>
            <a:chOff x="6118591" y="6064480"/>
            <a:chExt cx="2648174" cy="6108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12FFDD-07BC-B043-B10A-CCD124DAC636}"/>
                </a:ext>
              </a:extLst>
            </p:cNvPr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15790A-7687-AD4E-83A6-47589A79E0F9}"/>
                </a:ext>
              </a:extLst>
            </p:cNvPr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76A415C-6E62-144C-8562-336574326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24827C1-50AF-0445-9D33-04451C5DAC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938655"/>
            <a:ext cx="80427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6AFD00-6FAA-984E-B0AA-0AA2792A3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7025" y="5802817"/>
            <a:ext cx="72421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5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Cystatin C and Cardiovascular Disease</a:t>
            </a:r>
          </a:p>
        </p:txBody>
      </p:sp>
    </p:spTree>
    <p:extLst>
      <p:ext uri="{BB962C8B-B14F-4D97-AF65-F5344CB8AC3E}">
        <p14:creationId xmlns:p14="http://schemas.microsoft.com/office/powerpoint/2010/main" val="115514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417A1-4E2F-7C4B-9917-57C1DE4A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Atherosclerosis is the primary underlying cause of cardiovascular disease (CVD)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70D7C-9036-D344-9E8D-57E6613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" y="1595915"/>
            <a:ext cx="9070627" cy="4065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92673-285C-6C43-B123-BE1AD42B7E2E}"/>
              </a:ext>
            </a:extLst>
          </p:cNvPr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6CE5C-864A-FD42-8C89-191FD48BD9F3}"/>
              </a:ext>
            </a:extLst>
          </p:cNvPr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CVD: myocardial infarction (“heart attack”) or cerebrovascular accident (“stroke”)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9" y="1275304"/>
            <a:ext cx="7466723" cy="525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</a:p>
        </p:txBody>
      </p:sp>
    </p:spTree>
    <p:extLst>
      <p:ext uri="{BB962C8B-B14F-4D97-AF65-F5344CB8AC3E}">
        <p14:creationId xmlns:p14="http://schemas.microsoft.com/office/powerpoint/2010/main" val="184286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Encoded by </a:t>
            </a:r>
            <a:r>
              <a:rPr lang="en-US" i="1" dirty="0"/>
              <a:t>CST3</a:t>
            </a:r>
            <a:r>
              <a:rPr lang="en-US" dirty="0"/>
              <a:t> on 20p11.21</a:t>
            </a:r>
          </a:p>
          <a:p>
            <a:r>
              <a:rPr lang="en-US" dirty="0"/>
              <a:t>“Protease inhibitor”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inhibits the activity of </a:t>
            </a:r>
            <a:r>
              <a:rPr lang="en-US" dirty="0" err="1"/>
              <a:t>cathepsins</a:t>
            </a:r>
            <a:r>
              <a:rPr lang="en-US" dirty="0"/>
              <a:t> (cysteine proteases) in vascular smooth muscle cells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Prevention of plaque formation by binding amyloid-beta precursor protein (APP) in Alzheimer’s disease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Cystatin C (</a:t>
            </a:r>
            <a:r>
              <a:rPr lang="en-US" dirty="0" err="1"/>
              <a:t>CystC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056" y="6324600"/>
            <a:ext cx="475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Kaeser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2007;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Mi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</a:t>
            </a:r>
          </a:p>
        </p:txBody>
      </p:sp>
    </p:spTree>
    <p:extLst>
      <p:ext uri="{BB962C8B-B14F-4D97-AF65-F5344CB8AC3E}">
        <p14:creationId xmlns:p14="http://schemas.microsoft.com/office/powerpoint/2010/main" val="25633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April 10, 2018</a:t>
            </a:fld>
            <a:r>
              <a:rPr lang="en-US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of </a:t>
            </a:r>
            <a:r>
              <a:rPr lang="en-US" dirty="0" err="1"/>
              <a:t>CystC</a:t>
            </a:r>
            <a:r>
              <a:rPr lang="en-US" dirty="0"/>
              <a:t> in abdominal aortic aneurysm (in smooth muscle cells)</a:t>
            </a:r>
          </a:p>
          <a:p>
            <a:r>
              <a:rPr lang="en-US" dirty="0"/>
              <a:t>Lack of </a:t>
            </a:r>
            <a:r>
              <a:rPr lang="en-US" dirty="0" err="1"/>
              <a:t>CystC</a:t>
            </a:r>
            <a:r>
              <a:rPr lang="en-US" dirty="0"/>
              <a:t> in </a:t>
            </a:r>
            <a:r>
              <a:rPr lang="en-US" dirty="0" err="1"/>
              <a:t>ApoE</a:t>
            </a:r>
            <a:r>
              <a:rPr lang="en-US" baseline="30000" dirty="0"/>
              <a:t>-/-</a:t>
            </a:r>
            <a:r>
              <a:rPr lang="en-US" dirty="0"/>
              <a:t> mice promotes atherosclerosis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role in human and murine atherosclerosis</a:t>
            </a:r>
          </a:p>
        </p:txBody>
      </p:sp>
      <p:pic>
        <p:nvPicPr>
          <p:cNvPr id="5" name="Picture 4" descr="16051881 Bengtsson E ea Lack of the cysteine protease inhibitor cystatin C promotes atherosclerosis in apolipoprotein E-deficient mice - ATVB 200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11008" r="72745" b="72549"/>
          <a:stretch/>
        </p:blipFill>
        <p:spPr>
          <a:xfrm>
            <a:off x="4648200" y="2667000"/>
            <a:ext cx="3124200" cy="3482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305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Bengtsson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ATVB 2005</a:t>
            </a:r>
          </a:p>
        </p:txBody>
      </p:sp>
      <p:pic>
        <p:nvPicPr>
          <p:cNvPr id="8" name="Picture 7" descr="10545518 Shi GP ea Cystatin C deficiency in human atherosclerosis and aortic aneurysms - JCI 199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6427" r="10483" b="50784"/>
          <a:stretch/>
        </p:blipFill>
        <p:spPr>
          <a:xfrm>
            <a:off x="1600200" y="2667000"/>
            <a:ext cx="2587434" cy="3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15682"/>
      </p:ext>
    </p:extLst>
  </p:cSld>
  <p:clrMapOvr>
    <a:masterClrMapping/>
  </p:clrMapOvr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E Genomics Presentation UMCU 2017v3" id="{D76B88DF-78DF-E843-8A8D-AB7F2F7CC81D}" vid="{00A780BC-EBAC-5A41-8260-416586D06EE9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</Template>
  <TotalTime>54</TotalTime>
  <Words>1328</Words>
  <Application>Microsoft Macintosh PowerPoint</Application>
  <PresentationFormat>On-screen Show (4:3)</PresentationFormat>
  <Paragraphs>189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Arial</vt:lpstr>
      <vt:lpstr>Calibri</vt:lpstr>
      <vt:lpstr>Cambria</vt:lpstr>
      <vt:lpstr>Courier New</vt:lpstr>
      <vt:lpstr>Helvetica Light</vt:lpstr>
      <vt:lpstr>Wingdings</vt:lpstr>
      <vt:lpstr>AE Genomics Presentation UMC-ICIN 2013v3</vt:lpstr>
      <vt:lpstr>Cystatin C and cardiovascular disease</vt:lpstr>
      <vt:lpstr>The concept of Mendelian Randomization</vt:lpstr>
      <vt:lpstr>The concept of Mendelian Randomization</vt:lpstr>
      <vt:lpstr>An example MR Study</vt:lpstr>
      <vt:lpstr>Background</vt:lpstr>
      <vt:lpstr>Atherosclerosis is the primary underlying cause of cardiovascular disease (CVD)</vt:lpstr>
      <vt:lpstr>CVD: myocardial infarction (“heart attack”) or cerebrovascular accident (“stroke”)</vt:lpstr>
      <vt:lpstr>Cystatin C (CystC)</vt:lpstr>
      <vt:lpstr>A role in human and murine atherosclerosis</vt:lpstr>
      <vt:lpstr>In carotid plaques CystC positively correlates with the percentage of smooth muscle cells</vt:lpstr>
      <vt:lpstr>Carotid endarterectomy sample</vt:lpstr>
      <vt:lpstr>CystC in atherosclerosis</vt:lpstr>
      <vt:lpstr>CystC as a biomarker for CKD</vt:lpstr>
      <vt:lpstr>Epidemiological evidence</vt:lpstr>
      <vt:lpstr>Literature meta-analyzed</vt:lpstr>
      <vt:lpstr>Clinical applications</vt:lpstr>
      <vt:lpstr>Hypothesis…</vt:lpstr>
      <vt:lpstr>Fulfilling assumptions</vt:lpstr>
      <vt:lpstr>The concept</vt:lpstr>
      <vt:lpstr>SNP selection</vt:lpstr>
      <vt:lpstr>GWAS: locus with CST3 pops up (naturally)</vt:lpstr>
      <vt:lpstr>SNP selection</vt:lpstr>
      <vt:lpstr>SNP selection</vt:lpstr>
      <vt:lpstr>SNP selection</vt:lpstr>
      <vt:lpstr>Studies &amp; Confounding</vt:lpstr>
      <vt:lpstr>Studies included</vt:lpstr>
      <vt:lpstr>Serum cystatin C vs. risk factors</vt:lpstr>
      <vt:lpstr>Cystatin C variant vs. risk factors</vt:lpstr>
      <vt:lpstr>SNP vs. cystatin C</vt:lpstr>
      <vt:lpstr>Observational analysis</vt:lpstr>
      <vt:lpstr>Observational analysis</vt:lpstr>
      <vt:lpstr>Mendelian randomization analysis</vt:lpstr>
      <vt:lpstr>Other outcomes</vt:lpstr>
      <vt:lpstr>Power?</vt:lpstr>
      <vt:lpstr>Power</vt:lpstr>
      <vt:lpstr>The power problem</vt:lpstr>
      <vt:lpstr>Did we have enough power?</vt:lpstr>
      <vt:lpstr>In summary</vt:lpstr>
      <vt:lpstr>Acknowledgements</vt:lpstr>
      <vt:lpstr>Acknowledgements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7</cp:revision>
  <cp:lastPrinted>2010-08-19T15:17:21Z</cp:lastPrinted>
  <dcterms:created xsi:type="dcterms:W3CDTF">2018-04-10T18:32:23Z</dcterms:created>
  <dcterms:modified xsi:type="dcterms:W3CDTF">2018-04-10T19:26:49Z</dcterms:modified>
</cp:coreProperties>
</file>